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xml" ContentType="application/vnd.openxmlformats-officedocument.presentationml.tags+xml"/>
  <Override PartName="/ppt/notesSlides/notesSlide81.xml" ContentType="application/vnd.openxmlformats-officedocument.presentationml.notesSlide+xml"/>
  <Override PartName="/ppt/tags/tag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4"/>
  </p:notesMasterIdLst>
  <p:sldIdLst>
    <p:sldId id="256" r:id="rId2"/>
    <p:sldId id="649" r:id="rId3"/>
    <p:sldId id="664" r:id="rId4"/>
    <p:sldId id="571" r:id="rId5"/>
    <p:sldId id="564" r:id="rId6"/>
    <p:sldId id="457" r:id="rId7"/>
    <p:sldId id="618" r:id="rId8"/>
    <p:sldId id="286" r:id="rId9"/>
    <p:sldId id="669" r:id="rId10"/>
    <p:sldId id="670" r:id="rId11"/>
    <p:sldId id="671" r:id="rId12"/>
    <p:sldId id="572" r:id="rId13"/>
    <p:sldId id="316" r:id="rId14"/>
    <p:sldId id="462" r:id="rId15"/>
    <p:sldId id="663" r:id="rId16"/>
    <p:sldId id="679" r:id="rId17"/>
    <p:sldId id="680" r:id="rId18"/>
    <p:sldId id="320" r:id="rId19"/>
    <p:sldId id="321" r:id="rId20"/>
    <p:sldId id="322" r:id="rId21"/>
    <p:sldId id="574" r:id="rId22"/>
    <p:sldId id="652" r:id="rId23"/>
    <p:sldId id="651" r:id="rId24"/>
    <p:sldId id="653" r:id="rId25"/>
    <p:sldId id="323" r:id="rId26"/>
    <p:sldId id="456" r:id="rId27"/>
    <p:sldId id="458" r:id="rId28"/>
    <p:sldId id="575" r:id="rId29"/>
    <p:sldId id="326" r:id="rId30"/>
    <p:sldId id="535" r:id="rId31"/>
    <p:sldId id="619" r:id="rId32"/>
    <p:sldId id="289" r:id="rId33"/>
    <p:sldId id="622" r:id="rId34"/>
    <p:sldId id="661" r:id="rId35"/>
    <p:sldId id="620" r:id="rId36"/>
    <p:sldId id="418" r:id="rId37"/>
    <p:sldId id="303" r:id="rId38"/>
    <p:sldId id="667" r:id="rId39"/>
    <p:sldId id="668" r:id="rId40"/>
    <p:sldId id="580" r:id="rId41"/>
    <p:sldId id="348" r:id="rId42"/>
    <p:sldId id="519" r:id="rId43"/>
    <p:sldId id="536" r:id="rId44"/>
    <p:sldId id="432" r:id="rId45"/>
    <p:sldId id="516" r:id="rId46"/>
    <p:sldId id="517" r:id="rId47"/>
    <p:sldId id="597" r:id="rId48"/>
    <p:sldId id="601" r:id="rId49"/>
    <p:sldId id="473" r:id="rId50"/>
    <p:sldId id="623" r:id="rId51"/>
    <p:sldId id="627" r:id="rId52"/>
    <p:sldId id="625" r:id="rId53"/>
    <p:sldId id="628" r:id="rId54"/>
    <p:sldId id="629" r:id="rId55"/>
    <p:sldId id="630" r:id="rId56"/>
    <p:sldId id="634" r:id="rId57"/>
    <p:sldId id="631" r:id="rId58"/>
    <p:sldId id="633" r:id="rId59"/>
    <p:sldId id="636" r:id="rId60"/>
    <p:sldId id="391" r:id="rId61"/>
    <p:sldId id="655" r:id="rId62"/>
    <p:sldId id="656" r:id="rId63"/>
    <p:sldId id="657" r:id="rId64"/>
    <p:sldId id="496" r:id="rId65"/>
    <p:sldId id="497" r:id="rId66"/>
    <p:sldId id="534" r:id="rId67"/>
    <p:sldId id="646" r:id="rId68"/>
    <p:sldId id="501" r:id="rId69"/>
    <p:sldId id="658" r:id="rId70"/>
    <p:sldId id="687" r:id="rId71"/>
    <p:sldId id="640" r:id="rId72"/>
    <p:sldId id="641" r:id="rId73"/>
    <p:sldId id="642" r:id="rId74"/>
    <p:sldId id="683" r:id="rId75"/>
    <p:sldId id="684" r:id="rId76"/>
    <p:sldId id="685" r:id="rId77"/>
    <p:sldId id="686" r:id="rId78"/>
    <p:sldId id="306" r:id="rId79"/>
    <p:sldId id="648" r:id="rId80"/>
    <p:sldId id="639" r:id="rId81"/>
    <p:sldId id="645" r:id="rId82"/>
    <p:sldId id="508" r:id="rId83"/>
    <p:sldId id="499" r:id="rId84"/>
    <p:sldId id="607" r:id="rId85"/>
    <p:sldId id="511" r:id="rId86"/>
    <p:sldId id="512" r:id="rId87"/>
    <p:sldId id="515" r:id="rId88"/>
    <p:sldId id="556" r:id="rId89"/>
    <p:sldId id="614" r:id="rId90"/>
    <p:sldId id="688" r:id="rId91"/>
    <p:sldId id="673" r:id="rId92"/>
    <p:sldId id="674" r:id="rId93"/>
    <p:sldId id="675" r:id="rId94"/>
    <p:sldId id="676" r:id="rId95"/>
    <p:sldId id="677" r:id="rId96"/>
    <p:sldId id="678" r:id="rId97"/>
    <p:sldId id="662" r:id="rId98"/>
    <p:sldId id="438" r:id="rId99"/>
    <p:sldId id="439" r:id="rId100"/>
    <p:sldId id="659" r:id="rId101"/>
    <p:sldId id="650" r:id="rId102"/>
    <p:sldId id="533" r:id="rId103"/>
    <p:sldId id="441" r:id="rId104"/>
    <p:sldId id="609" r:id="rId105"/>
    <p:sldId id="336" r:id="rId106"/>
    <p:sldId id="437" r:id="rId107"/>
    <p:sldId id="366" r:id="rId108"/>
    <p:sldId id="367" r:id="rId109"/>
    <p:sldId id="369" r:id="rId110"/>
    <p:sldId id="482" r:id="rId111"/>
    <p:sldId id="483" r:id="rId112"/>
    <p:sldId id="570" r:id="rId113"/>
    <p:sldId id="654" r:id="rId114"/>
    <p:sldId id="505" r:id="rId115"/>
    <p:sldId id="506" r:id="rId116"/>
    <p:sldId id="477" r:id="rId117"/>
    <p:sldId id="479" r:id="rId118"/>
    <p:sldId id="480" r:id="rId119"/>
    <p:sldId id="610" r:id="rId120"/>
    <p:sldId id="647" r:id="rId121"/>
    <p:sldId id="681" r:id="rId122"/>
    <p:sldId id="682"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84525" autoAdjust="0"/>
  </p:normalViewPr>
  <p:slideViewPr>
    <p:cSldViewPr>
      <p:cViewPr varScale="1">
        <p:scale>
          <a:sx n="81" d="100"/>
          <a:sy n="81" d="100"/>
        </p:scale>
        <p:origin x="67" y="110"/>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436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2018-09-24</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46</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61</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62</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72</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78</a:t>
            </a:fld>
            <a:endParaRPr lang="en-US" dirty="0"/>
          </a:p>
        </p:txBody>
      </p:sp>
    </p:spTree>
    <p:extLst>
      <p:ext uri="{BB962C8B-B14F-4D97-AF65-F5344CB8AC3E}">
        <p14:creationId xmlns:p14="http://schemas.microsoft.com/office/powerpoint/2010/main" val="386999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104</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a:ea typeface="ＭＳ Ｐゴシック" pitchFamily="34" charset="-128"/>
              </a:rPr>
              <a:t>October 2nd, </a:t>
            </a:r>
            <a:r>
              <a:rPr lang="en-US" sz="3200" dirty="0">
                <a:ea typeface="ＭＳ Ｐゴシック" pitchFamily="34" charset="-128"/>
              </a:rPr>
              <a:t>2018</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idx="1"/>
          </p:nvPr>
        </p:nvSpPr>
        <p:spPr/>
        <p:txBody>
          <a:bodyPr/>
          <a:lstStyle/>
          <a:p>
            <a:r>
              <a:rPr lang="en-CA" sz="3200" dirty="0"/>
              <a:t>Access public server using</a:t>
            </a:r>
          </a:p>
          <a:p>
            <a:pPr lvl="1"/>
            <a:r>
              <a:rPr lang="en-CA" sz="2800" dirty="0"/>
              <a:t>Browser can be used for Read interactions</a:t>
            </a:r>
          </a:p>
          <a:p>
            <a:pPr lvl="2"/>
            <a:r>
              <a:rPr lang="en-CA" dirty="0"/>
              <a:t>Clickable demo at fhirtest.com</a:t>
            </a:r>
          </a:p>
          <a:p>
            <a:pPr lvl="1"/>
            <a:r>
              <a:rPr lang="en-CA" sz="28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a:xfrm>
            <a:off x="431371" y="764703"/>
            <a:ext cx="8736971" cy="720081"/>
          </a:xfrm>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764705"/>
            <a:ext cx="8736971" cy="720080"/>
          </a:xfrm>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112</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113</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115</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118</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119</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121</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122</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571064"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compliant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27</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ttps://github.com/FHIR/documents/tree/master/presentations/2018-09%20Tutorials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33</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34</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39</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40</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797808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17869" y="3331465"/>
            <a:ext cx="380999" cy="4320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13" name="Snagit_PPTD0C6" descr="PPTD0C6.png"/>
          <p:cNvPicPr>
            <a:picLocks noChangeAspect="1"/>
          </p:cNvPicPr>
          <p:nvPr/>
        </p:nvPicPr>
        <p:blipFill>
          <a:blip r:embed="rId3" cstate="print"/>
          <a:stretch>
            <a:fillRect/>
          </a:stretch>
        </p:blipFill>
        <p:spPr>
          <a:xfrm>
            <a:off x="719402" y="1420476"/>
            <a:ext cx="10910584" cy="501254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2063552" y="2935822"/>
            <a:ext cx="3168352" cy="4069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2207568" y="3284984"/>
            <a:ext cx="4243157"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79976" y="3743179"/>
            <a:ext cx="1584176" cy="15979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3431704" y="3981001"/>
            <a:ext cx="4032448" cy="5097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079776" y="4985084"/>
            <a:ext cx="3384376" cy="1442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464152" y="3115707"/>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2135560" y="3515236"/>
            <a:ext cx="648072" cy="8048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367808" y="5572886"/>
            <a:ext cx="2105865" cy="2807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674712" y="1780952"/>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61804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10" y="1402296"/>
            <a:ext cx="381000" cy="43924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799856" y="3745468"/>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8163795" y="2073760"/>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3873" y="3367469"/>
            <a:ext cx="380999" cy="36004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464155" y="2135371"/>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https://server.org/fhir/Patient/1?_format=json</a:t>
            </a:r>
          </a:p>
        </p:txBody>
      </p:sp>
      <p:sp>
        <p:nvSpPr>
          <p:cNvPr id="6" name="Left Brace 5"/>
          <p:cNvSpPr/>
          <p:nvPr/>
        </p:nvSpPr>
        <p:spPr bwMode="auto">
          <a:xfrm rot="16200000">
            <a:off x="4289349" y="1367083"/>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935760"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409418" y="3427357"/>
            <a:ext cx="337428" cy="36432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783827" y="20524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8395966" y="3800022"/>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855048"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408368" y="3826444"/>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5520" y="1700808"/>
            <a:ext cx="8361984" cy="4680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184" y="562216"/>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Messages – are bundles</a:t>
            </a:r>
          </a:p>
        </p:txBody>
      </p:sp>
      <p:sp>
        <p:nvSpPr>
          <p:cNvPr id="13" name="AutoShape 7"/>
          <p:cNvSpPr>
            <a:spLocks/>
          </p:cNvSpPr>
          <p:nvPr/>
        </p:nvSpPr>
        <p:spPr bwMode="auto">
          <a:xfrm>
            <a:off x="2944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Message Resource</a:t>
            </a:r>
          </a:p>
        </p:txBody>
      </p:sp>
      <p:sp>
        <p:nvSpPr>
          <p:cNvPr id="23" name="TextBox 22"/>
          <p:cNvSpPr txBox="1"/>
          <p:nvPr/>
        </p:nvSpPr>
        <p:spPr>
          <a:xfrm>
            <a:off x="2590800" y="2133601"/>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3733801" y="2133601"/>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3503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1" name="TextBox 30"/>
          <p:cNvSpPr txBox="1"/>
          <p:nvPr/>
        </p:nvSpPr>
        <p:spPr>
          <a:xfrm>
            <a:off x="6629401" y="1691255"/>
            <a:ext cx="2980303" cy="3970318"/>
          </a:xfrm>
          <a:prstGeom prst="rect">
            <a:avLst/>
          </a:prstGeom>
          <a:noFill/>
        </p:spPr>
        <p:txBody>
          <a:bodyPr wrap="none" rtlCol="0">
            <a:spAutoFit/>
          </a:bodyPr>
          <a:lstStyle/>
          <a:p>
            <a:r>
              <a:rPr lang="en-US" dirty="0"/>
              <a:t>&lt;feed&gt;</a:t>
            </a:r>
          </a:p>
          <a:p>
            <a:r>
              <a:rPr lang="en-US" dirty="0"/>
              <a:t>    &lt;entry&gt;</a:t>
            </a:r>
          </a:p>
          <a:p>
            <a:r>
              <a:rPr lang="en-US" dirty="0"/>
              <a:t>          &lt;</a:t>
            </a:r>
            <a:r>
              <a:rPr lang="en-US" b="1" dirty="0"/>
              <a:t>MessageHeader</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&lt;Patient /&gt;</a:t>
            </a:r>
          </a:p>
          <a:p>
            <a:r>
              <a:rPr lang="en-US" dirty="0"/>
              <a:t>   &lt;/entry&gt;</a:t>
            </a:r>
          </a:p>
          <a:p>
            <a:r>
              <a:rPr lang="en-US" dirty="0"/>
              <a:t>   &lt;entry&gt;</a:t>
            </a:r>
          </a:p>
          <a:p>
            <a:r>
              <a:rPr lang="en-US" dirty="0"/>
              <a:t>          &lt;Device /&gt;</a:t>
            </a:r>
          </a:p>
          <a:p>
            <a:r>
              <a:rPr lang="en-US" dirty="0"/>
              <a:t>   &lt;/entry&gt;</a:t>
            </a:r>
          </a:p>
          <a:p>
            <a:r>
              <a:rPr lang="en-US" dirty="0"/>
              <a:t>&lt;/feed&gt;</a:t>
            </a:r>
          </a:p>
        </p:txBody>
      </p:sp>
      <p:sp>
        <p:nvSpPr>
          <p:cNvPr id="39" name="Freeform 38"/>
          <p:cNvSpPr/>
          <p:nvPr/>
        </p:nvSpPr>
        <p:spPr bwMode="auto">
          <a:xfrm rot="1614527">
            <a:off x="9021254" y="2493001"/>
            <a:ext cx="558021" cy="87568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40" name="Freeform 39"/>
          <p:cNvSpPr/>
          <p:nvPr/>
        </p:nvSpPr>
        <p:spPr bwMode="auto">
          <a:xfrm rot="576713">
            <a:off x="8508990" y="3441386"/>
            <a:ext cx="1124647" cy="1499228"/>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32" name="TextBox 31"/>
          <p:cNvSpPr txBox="1"/>
          <p:nvPr/>
        </p:nvSpPr>
        <p:spPr>
          <a:xfrm>
            <a:off x="3276600" y="2571688"/>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4572000" y="2824843"/>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4724400" y="369899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3124200" y="3810001"/>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8479110" y="3484585"/>
            <a:ext cx="457200" cy="705991"/>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Tree>
    <p:extLst>
      <p:ext uri="{BB962C8B-B14F-4D97-AF65-F5344CB8AC3E}">
        <p14:creationId xmlns:p14="http://schemas.microsoft.com/office/powerpoint/2010/main" val="3089731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87</a:t>
            </a:fld>
            <a:endParaRPr lang="en-CA" dirty="0"/>
          </a:p>
        </p:txBody>
      </p:sp>
      <p:sp>
        <p:nvSpPr>
          <p:cNvPr id="9" name="TextBox 8">
            <a:extLst>
              <a:ext uri="{FF2B5EF4-FFF2-40B4-BE49-F238E27FC236}">
                <a16:creationId xmlns:a16="http://schemas.microsoft.com/office/drawing/2014/main" id="{0681884B-DD66-4DDB-852C-9FAD3116791D}"/>
              </a:ext>
            </a:extLst>
          </p:cNvPr>
          <p:cNvSpPr txBox="1"/>
          <p:nvPr/>
        </p:nvSpPr>
        <p:spPr>
          <a:xfrm>
            <a:off x="638535" y="1639669"/>
            <a:ext cx="1215286" cy="646331"/>
          </a:xfrm>
          <a:prstGeom prst="rect">
            <a:avLst/>
          </a:prstGeom>
          <a:noFill/>
        </p:spPr>
        <p:txBody>
          <a:bodyPr wrap="square" rtlCol="0">
            <a:spAutoFit/>
          </a:bodyPr>
          <a:lstStyle/>
          <a:p>
            <a:r>
              <a:rPr lang="en-US" b="1" dirty="0"/>
              <a:t>Original resource</a:t>
            </a:r>
          </a:p>
        </p:txBody>
      </p:sp>
      <p:sp>
        <p:nvSpPr>
          <p:cNvPr id="11" name="TextBox 10">
            <a:extLst>
              <a:ext uri="{FF2B5EF4-FFF2-40B4-BE49-F238E27FC236}">
                <a16:creationId xmlns:a16="http://schemas.microsoft.com/office/drawing/2014/main" id="{4FB9E933-B173-4902-8101-9C0D7EACC884}"/>
              </a:ext>
            </a:extLst>
          </p:cNvPr>
          <p:cNvSpPr txBox="1"/>
          <p:nvPr/>
        </p:nvSpPr>
        <p:spPr>
          <a:xfrm>
            <a:off x="6446006" y="1654687"/>
            <a:ext cx="4897727"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779567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34289</TotalTime>
  <Words>9090</Words>
  <Application>Microsoft Office PowerPoint</Application>
  <PresentationFormat>Widescreen</PresentationFormat>
  <Paragraphs>1552</Paragraphs>
  <Slides>122</Slides>
  <Notes>87</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122</vt:i4>
      </vt:variant>
    </vt:vector>
  </HeadingPairs>
  <TitlesOfParts>
    <vt:vector size="133" baseType="lpstr">
      <vt:lpstr>ＭＳ Ｐゴシック</vt: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ValueSet resource</vt:lpstr>
      <vt:lpstr>Bindings</vt:lpstr>
      <vt:lpstr>Binding Strength</vt:lpstr>
      <vt:lpstr>Terminology Server</vt:lpstr>
      <vt:lpstr>FHIR and REST</vt:lpstr>
      <vt:lpstr>REST: a URL based API</vt:lpstr>
      <vt:lpstr>REST: JSON</vt:lpstr>
      <vt:lpstr>REST: Search</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Messages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642</cp:revision>
  <dcterms:created xsi:type="dcterms:W3CDTF">2012-12-03T20:41:34Z</dcterms:created>
  <dcterms:modified xsi:type="dcterms:W3CDTF">2018-09-24T22:23:08Z</dcterms:modified>
</cp:coreProperties>
</file>